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69" r:id="rId3"/>
    <p:sldId id="276" r:id="rId4"/>
    <p:sldId id="261" r:id="rId5"/>
    <p:sldId id="272" r:id="rId6"/>
    <p:sldId id="271" r:id="rId7"/>
    <p:sldId id="274" r:id="rId8"/>
    <p:sldId id="262" r:id="rId9"/>
    <p:sldId id="273" r:id="rId10"/>
    <p:sldId id="275" r:id="rId11"/>
  </p:sldIdLst>
  <p:sldSz cx="12192000" cy="9144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ight, James" initials="WJ" lastIdx="13" clrIdx="0">
    <p:extLst>
      <p:ext uri="{19B8F6BF-5375-455C-9EA6-DF929625EA0E}">
        <p15:presenceInfo xmlns:p15="http://schemas.microsoft.com/office/powerpoint/2012/main" userId="S-1-5-21-57468623-3645874306-2879012173-35702" providerId="AD"/>
      </p:ext>
    </p:extLst>
  </p:cmAuthor>
  <p:cmAuthor id="2" name="Writing Center User" initials="WCU" lastIdx="8" clrIdx="1">
    <p:extLst>
      <p:ext uri="{19B8F6BF-5375-455C-9EA6-DF929625EA0E}">
        <p15:presenceInfo xmlns:p15="http://schemas.microsoft.com/office/powerpoint/2012/main" userId="S-1-5-21-57468623-3645874306-2879012173-24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788"/>
    <a:srgbClr val="000000"/>
    <a:srgbClr val="080808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8" name="Picture 7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9CA-8546-43B2-A96D-2B6F8256D4CD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A13D-AE12-4E2B-A7DD-953C9125DC9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nci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2274" y="1748320"/>
            <a:ext cx="1682500" cy="8993651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422400"/>
            <a:ext cx="4775200" cy="3048000"/>
          </a:xfrm>
        </p:spPr>
        <p:txBody>
          <a:bodyPr>
            <a:noAutofit/>
          </a:bodyPr>
          <a:lstStyle>
            <a:lvl1pPr algn="r">
              <a:buNone/>
              <a:defRPr sz="7639" b="1">
                <a:latin typeface="+mj-lt"/>
              </a:defRPr>
            </a:lvl1pPr>
            <a:lvl2pPr algn="r">
              <a:defRPr sz="7639" b="1">
                <a:latin typeface="+mj-lt"/>
              </a:defRPr>
            </a:lvl2pPr>
            <a:lvl3pPr algn="r">
              <a:defRPr sz="7639" b="1">
                <a:latin typeface="+mj-lt"/>
              </a:defRPr>
            </a:lvl3pPr>
            <a:lvl4pPr algn="r">
              <a:defRPr sz="7639" b="1">
                <a:latin typeface="+mj-lt"/>
              </a:defRPr>
            </a:lvl4pPr>
            <a:lvl5pPr algn="r">
              <a:defRPr sz="7639" b="1">
                <a:latin typeface="+mj-lt"/>
              </a:defRPr>
            </a:lvl5pPr>
          </a:lstStyle>
          <a:p>
            <a:pPr lvl="0"/>
            <a:r>
              <a:rPr lang="en-US" dirty="0"/>
              <a:t>Click Here to Insert Title</a:t>
            </a:r>
          </a:p>
        </p:txBody>
      </p:sp>
      <p:pic>
        <p:nvPicPr>
          <p:cNvPr id="9" name="Picture 8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10" name="Picture 9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7" name="Picture 6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8" name="Picture 7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9CA-8546-43B2-A96D-2B6F8256D4CD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A13D-AE12-4E2B-A7DD-953C9125DC9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7" name="Picture 6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8" name="Picture 7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92"/>
            <a:ext cx="27432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92"/>
            <a:ext cx="80264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9CA-8546-43B2-A96D-2B6F8256D4CD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A13D-AE12-4E2B-A7DD-953C9125DC9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2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494848"/>
            <a:ext cx="6815669" cy="2020711"/>
          </a:xfrm>
        </p:spPr>
        <p:txBody>
          <a:bodyPr anchor="b">
            <a:noAutofit/>
          </a:bodyPr>
          <a:lstStyle>
            <a:lvl1pPr algn="ctr">
              <a:defRPr sz="7202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876799"/>
            <a:ext cx="6815669" cy="1761069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09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6" y="6716887"/>
            <a:ext cx="897467" cy="372533"/>
          </a:xfrm>
        </p:spPr>
        <p:txBody>
          <a:bodyPr/>
          <a:lstStyle/>
          <a:p>
            <a:fld id="{97E399CA-8546-43B2-A96D-2B6F8256D4CD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6716887"/>
            <a:ext cx="5214635" cy="3725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6" y="6716887"/>
            <a:ext cx="551166" cy="372533"/>
          </a:xfrm>
        </p:spPr>
        <p:txBody>
          <a:bodyPr/>
          <a:lstStyle/>
          <a:p>
            <a:fld id="{952BA13D-AE12-4E2B-A7DD-953C9125D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1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9" name="Picture 8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9CA-8546-43B2-A96D-2B6F8256D4CD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A13D-AE12-4E2B-A7DD-953C9125DC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  <p:pic>
        <p:nvPicPr>
          <p:cNvPr id="10" name="Picture 9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71"/>
            <a:ext cx="10363200" cy="1816100"/>
          </a:xfrm>
        </p:spPr>
        <p:txBody>
          <a:bodyPr anchor="t"/>
          <a:lstStyle>
            <a:lvl1pPr algn="l">
              <a:defRPr sz="632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9CA-8546-43B2-A96D-2B6F8256D4CD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A13D-AE12-4E2B-A7DD-953C9125DC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8" name="Picture 7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  <p:pic>
        <p:nvPicPr>
          <p:cNvPr id="9" name="Picture 8" descr="Penci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655580" y="3050030"/>
            <a:ext cx="1682500" cy="8993652"/>
          </a:xfrm>
          <a:prstGeom prst="rect">
            <a:avLst/>
          </a:prstGeom>
        </p:spPr>
      </p:pic>
      <p:pic>
        <p:nvPicPr>
          <p:cNvPr id="10" name="Picture 9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11" name="Picture 10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  <p:pic>
        <p:nvPicPr>
          <p:cNvPr id="12" name="Picture 11" descr="Penci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655580" y="3050030"/>
            <a:ext cx="1682500" cy="89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4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8" name="Picture 7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9" name="Picture 8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8"/>
            <a:ext cx="5384800" cy="6034617"/>
          </a:xfrm>
        </p:spPr>
        <p:txBody>
          <a:bodyPr/>
          <a:lstStyle>
            <a:lvl1pPr>
              <a:defRPr sz="4445"/>
            </a:lvl1pPr>
            <a:lvl2pPr>
              <a:defRPr sz="3819"/>
            </a:lvl2pPr>
            <a:lvl3pPr>
              <a:defRPr sz="3195"/>
            </a:lvl3pPr>
            <a:lvl4pPr>
              <a:defRPr sz="2846"/>
            </a:lvl4pPr>
            <a:lvl5pPr>
              <a:defRPr sz="2846"/>
            </a:lvl5pPr>
            <a:lvl6pPr>
              <a:defRPr sz="2846"/>
            </a:lvl6pPr>
            <a:lvl7pPr>
              <a:defRPr sz="2846"/>
            </a:lvl7pPr>
            <a:lvl8pPr>
              <a:defRPr sz="2846"/>
            </a:lvl8pPr>
            <a:lvl9pPr>
              <a:defRPr sz="2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8"/>
            <a:ext cx="5384800" cy="6034617"/>
          </a:xfrm>
        </p:spPr>
        <p:txBody>
          <a:bodyPr/>
          <a:lstStyle>
            <a:lvl1pPr>
              <a:defRPr sz="4445"/>
            </a:lvl1pPr>
            <a:lvl2pPr>
              <a:defRPr sz="3819"/>
            </a:lvl2pPr>
            <a:lvl3pPr>
              <a:defRPr sz="3195"/>
            </a:lvl3pPr>
            <a:lvl4pPr>
              <a:defRPr sz="2846"/>
            </a:lvl4pPr>
            <a:lvl5pPr>
              <a:defRPr sz="2846"/>
            </a:lvl5pPr>
            <a:lvl6pPr>
              <a:defRPr sz="2846"/>
            </a:lvl6pPr>
            <a:lvl7pPr>
              <a:defRPr sz="2846"/>
            </a:lvl7pPr>
            <a:lvl8pPr>
              <a:defRPr sz="2846"/>
            </a:lvl8pPr>
            <a:lvl9pPr>
              <a:defRPr sz="2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9CA-8546-43B2-A96D-2B6F8256D4CD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A13D-AE12-4E2B-A7DD-953C9125DC9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2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10" name="Picture 9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11" name="Picture 10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2046817"/>
            <a:ext cx="5386917" cy="853016"/>
          </a:xfrm>
        </p:spPr>
        <p:txBody>
          <a:bodyPr anchor="b"/>
          <a:lstStyle>
            <a:lvl1pPr marL="0" indent="0">
              <a:buNone/>
              <a:defRPr sz="3819" b="1"/>
            </a:lvl1pPr>
            <a:lvl2pPr marL="725705" indent="0">
              <a:buNone/>
              <a:defRPr sz="3195" b="1"/>
            </a:lvl2pPr>
            <a:lvl3pPr marL="1451412" indent="0">
              <a:buNone/>
              <a:defRPr sz="2846" b="1"/>
            </a:lvl3pPr>
            <a:lvl4pPr marL="2177121" indent="0">
              <a:buNone/>
              <a:defRPr sz="2569" b="1"/>
            </a:lvl4pPr>
            <a:lvl5pPr marL="2902826" indent="0">
              <a:buNone/>
              <a:defRPr sz="2569" b="1"/>
            </a:lvl5pPr>
            <a:lvl6pPr marL="3628532" indent="0">
              <a:buNone/>
              <a:defRPr sz="2569" b="1"/>
            </a:lvl6pPr>
            <a:lvl7pPr marL="4354239" indent="0">
              <a:buNone/>
              <a:defRPr sz="2569" b="1"/>
            </a:lvl7pPr>
            <a:lvl8pPr marL="5079943" indent="0">
              <a:buNone/>
              <a:defRPr sz="2569" b="1"/>
            </a:lvl8pPr>
            <a:lvl9pPr marL="5805651" indent="0">
              <a:buNone/>
              <a:defRPr sz="25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899833"/>
            <a:ext cx="5386917" cy="5268384"/>
          </a:xfrm>
        </p:spPr>
        <p:txBody>
          <a:bodyPr/>
          <a:lstStyle>
            <a:lvl1pPr>
              <a:defRPr sz="3819"/>
            </a:lvl1pPr>
            <a:lvl2pPr>
              <a:defRPr sz="3195"/>
            </a:lvl2pPr>
            <a:lvl3pPr>
              <a:defRPr sz="2846"/>
            </a:lvl3pPr>
            <a:lvl4pPr>
              <a:defRPr sz="2569"/>
            </a:lvl4pPr>
            <a:lvl5pPr>
              <a:defRPr sz="2569"/>
            </a:lvl5pPr>
            <a:lvl6pPr>
              <a:defRPr sz="2569"/>
            </a:lvl6pPr>
            <a:lvl7pPr>
              <a:defRPr sz="2569"/>
            </a:lvl7pPr>
            <a:lvl8pPr>
              <a:defRPr sz="2569"/>
            </a:lvl8pPr>
            <a:lvl9pPr>
              <a:defRPr sz="25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2046817"/>
            <a:ext cx="5389035" cy="853016"/>
          </a:xfrm>
        </p:spPr>
        <p:txBody>
          <a:bodyPr anchor="b"/>
          <a:lstStyle>
            <a:lvl1pPr marL="0" indent="0">
              <a:buNone/>
              <a:defRPr sz="3819" b="1"/>
            </a:lvl1pPr>
            <a:lvl2pPr marL="725705" indent="0">
              <a:buNone/>
              <a:defRPr sz="3195" b="1"/>
            </a:lvl2pPr>
            <a:lvl3pPr marL="1451412" indent="0">
              <a:buNone/>
              <a:defRPr sz="2846" b="1"/>
            </a:lvl3pPr>
            <a:lvl4pPr marL="2177121" indent="0">
              <a:buNone/>
              <a:defRPr sz="2569" b="1"/>
            </a:lvl4pPr>
            <a:lvl5pPr marL="2902826" indent="0">
              <a:buNone/>
              <a:defRPr sz="2569" b="1"/>
            </a:lvl5pPr>
            <a:lvl6pPr marL="3628532" indent="0">
              <a:buNone/>
              <a:defRPr sz="2569" b="1"/>
            </a:lvl6pPr>
            <a:lvl7pPr marL="4354239" indent="0">
              <a:buNone/>
              <a:defRPr sz="2569" b="1"/>
            </a:lvl7pPr>
            <a:lvl8pPr marL="5079943" indent="0">
              <a:buNone/>
              <a:defRPr sz="2569" b="1"/>
            </a:lvl8pPr>
            <a:lvl9pPr marL="5805651" indent="0">
              <a:buNone/>
              <a:defRPr sz="25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899833"/>
            <a:ext cx="5389035" cy="5268384"/>
          </a:xfrm>
        </p:spPr>
        <p:txBody>
          <a:bodyPr/>
          <a:lstStyle>
            <a:lvl1pPr>
              <a:defRPr sz="3819"/>
            </a:lvl1pPr>
            <a:lvl2pPr>
              <a:defRPr sz="3195"/>
            </a:lvl2pPr>
            <a:lvl3pPr>
              <a:defRPr sz="2846"/>
            </a:lvl3pPr>
            <a:lvl4pPr>
              <a:defRPr sz="2569"/>
            </a:lvl4pPr>
            <a:lvl5pPr>
              <a:defRPr sz="2569"/>
            </a:lvl5pPr>
            <a:lvl6pPr>
              <a:defRPr sz="2569"/>
            </a:lvl6pPr>
            <a:lvl7pPr>
              <a:defRPr sz="2569"/>
            </a:lvl7pPr>
            <a:lvl8pPr>
              <a:defRPr sz="2569"/>
            </a:lvl8pPr>
            <a:lvl9pPr>
              <a:defRPr sz="25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9CA-8546-43B2-A96D-2B6F8256D4CD}" type="datetimeFigureOut">
              <a:rPr lang="en-US" smtClean="0"/>
              <a:t>8/8/23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A13D-AE12-4E2B-A7DD-953C9125DC9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6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6" name="Picture 5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7" name="Picture 6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9CA-8546-43B2-A96D-2B6F8256D4CD}" type="datetimeFigureOut">
              <a:rPr lang="en-US" smtClean="0"/>
              <a:t>8/8/23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A13D-AE12-4E2B-A7DD-953C9125DC9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4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9CA-8546-43B2-A96D-2B6F8256D4CD}" type="datetimeFigureOut">
              <a:rPr lang="en-US" smtClean="0"/>
              <a:t>8/8/23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A13D-AE12-4E2B-A7DD-953C9125DC9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6" name="Picture 5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  <p:pic>
        <p:nvPicPr>
          <p:cNvPr id="7" name="Picture 6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8" name="Picture 7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0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8" name="Picture 7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9" name="Picture 8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364067"/>
            <a:ext cx="4011084" cy="1549400"/>
          </a:xfrm>
        </p:spPr>
        <p:txBody>
          <a:bodyPr anchor="b"/>
          <a:lstStyle>
            <a:lvl1pPr algn="l">
              <a:defRPr sz="31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364074"/>
            <a:ext cx="6815668" cy="7804151"/>
          </a:xfrm>
        </p:spPr>
        <p:txBody>
          <a:bodyPr/>
          <a:lstStyle>
            <a:lvl1pPr>
              <a:defRPr sz="5070"/>
            </a:lvl1pPr>
            <a:lvl2pPr>
              <a:defRPr sz="4445"/>
            </a:lvl2pPr>
            <a:lvl3pPr>
              <a:defRPr sz="3819"/>
            </a:lvl3pPr>
            <a:lvl4pPr>
              <a:defRPr sz="3195"/>
            </a:lvl4pPr>
            <a:lvl5pPr>
              <a:defRPr sz="3195"/>
            </a:lvl5pPr>
            <a:lvl6pPr>
              <a:defRPr sz="3195"/>
            </a:lvl6pPr>
            <a:lvl7pPr>
              <a:defRPr sz="3195"/>
            </a:lvl7pPr>
            <a:lvl8pPr>
              <a:defRPr sz="3195"/>
            </a:lvl8pPr>
            <a:lvl9pPr>
              <a:defRPr sz="31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913474"/>
            <a:ext cx="4011084" cy="6254751"/>
          </a:xfrm>
        </p:spPr>
        <p:txBody>
          <a:bodyPr/>
          <a:lstStyle>
            <a:lvl1pPr marL="0" indent="0">
              <a:buNone/>
              <a:defRPr sz="2224"/>
            </a:lvl1pPr>
            <a:lvl2pPr marL="725705" indent="0">
              <a:buNone/>
              <a:defRPr sz="1876"/>
            </a:lvl2pPr>
            <a:lvl3pPr marL="1451412" indent="0">
              <a:buNone/>
              <a:defRPr sz="1598"/>
            </a:lvl3pPr>
            <a:lvl4pPr marL="2177121" indent="0">
              <a:buNone/>
              <a:defRPr sz="1460"/>
            </a:lvl4pPr>
            <a:lvl5pPr marL="2902826" indent="0">
              <a:buNone/>
              <a:defRPr sz="1460"/>
            </a:lvl5pPr>
            <a:lvl6pPr marL="3628532" indent="0">
              <a:buNone/>
              <a:defRPr sz="1460"/>
            </a:lvl6pPr>
            <a:lvl7pPr marL="4354239" indent="0">
              <a:buNone/>
              <a:defRPr sz="1460"/>
            </a:lvl7pPr>
            <a:lvl8pPr marL="5079943" indent="0">
              <a:buNone/>
              <a:defRPr sz="1460"/>
            </a:lvl8pPr>
            <a:lvl9pPr marL="5805651" indent="0">
              <a:buNone/>
              <a:defRPr sz="14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9CA-8546-43B2-A96D-2B6F8256D4CD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A13D-AE12-4E2B-A7DD-953C9125DC9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5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9" name="Picture 8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6400804"/>
            <a:ext cx="7315200" cy="755651"/>
          </a:xfrm>
        </p:spPr>
        <p:txBody>
          <a:bodyPr anchor="b"/>
          <a:lstStyle>
            <a:lvl1pPr algn="l">
              <a:defRPr sz="31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817033"/>
            <a:ext cx="7315200" cy="5486400"/>
          </a:xfrm>
        </p:spPr>
        <p:txBody>
          <a:bodyPr/>
          <a:lstStyle>
            <a:lvl1pPr marL="0" indent="0">
              <a:buNone/>
              <a:defRPr sz="5070"/>
            </a:lvl1pPr>
            <a:lvl2pPr marL="725705" indent="0">
              <a:buNone/>
              <a:defRPr sz="4445"/>
            </a:lvl2pPr>
            <a:lvl3pPr marL="1451412" indent="0">
              <a:buNone/>
              <a:defRPr sz="3819"/>
            </a:lvl3pPr>
            <a:lvl4pPr marL="2177121" indent="0">
              <a:buNone/>
              <a:defRPr sz="3195"/>
            </a:lvl4pPr>
            <a:lvl5pPr marL="2902826" indent="0">
              <a:buNone/>
              <a:defRPr sz="3195"/>
            </a:lvl5pPr>
            <a:lvl6pPr marL="3628532" indent="0">
              <a:buNone/>
              <a:defRPr sz="3195"/>
            </a:lvl6pPr>
            <a:lvl7pPr marL="4354239" indent="0">
              <a:buNone/>
              <a:defRPr sz="3195"/>
            </a:lvl7pPr>
            <a:lvl8pPr marL="5079943" indent="0">
              <a:buNone/>
              <a:defRPr sz="3195"/>
            </a:lvl8pPr>
            <a:lvl9pPr marL="5805651" indent="0">
              <a:buNone/>
              <a:defRPr sz="31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7156455"/>
            <a:ext cx="7315200" cy="1073149"/>
          </a:xfrm>
        </p:spPr>
        <p:txBody>
          <a:bodyPr/>
          <a:lstStyle>
            <a:lvl1pPr marL="0" indent="0">
              <a:buNone/>
              <a:defRPr sz="2224"/>
            </a:lvl1pPr>
            <a:lvl2pPr marL="725705" indent="0">
              <a:buNone/>
              <a:defRPr sz="1876"/>
            </a:lvl2pPr>
            <a:lvl3pPr marL="1451412" indent="0">
              <a:buNone/>
              <a:defRPr sz="1598"/>
            </a:lvl3pPr>
            <a:lvl4pPr marL="2177121" indent="0">
              <a:buNone/>
              <a:defRPr sz="1460"/>
            </a:lvl4pPr>
            <a:lvl5pPr marL="2902826" indent="0">
              <a:buNone/>
              <a:defRPr sz="1460"/>
            </a:lvl5pPr>
            <a:lvl6pPr marL="3628532" indent="0">
              <a:buNone/>
              <a:defRPr sz="1460"/>
            </a:lvl6pPr>
            <a:lvl7pPr marL="4354239" indent="0">
              <a:buNone/>
              <a:defRPr sz="1460"/>
            </a:lvl7pPr>
            <a:lvl8pPr marL="5079943" indent="0">
              <a:buNone/>
              <a:defRPr sz="1460"/>
            </a:lvl8pPr>
            <a:lvl9pPr marL="5805651" indent="0">
              <a:buNone/>
              <a:defRPr sz="14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9CA-8546-43B2-A96D-2B6F8256D4CD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A13D-AE12-4E2B-A7DD-953C9125DC9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encil 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11" name="Picture 10" descr="writing 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9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ncil corne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8" name="Picture 7" descr="writing cente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 vert="horz" lIns="209004" tIns="104502" rIns="209004" bIns="10450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8"/>
            <a:ext cx="10972800" cy="6034617"/>
          </a:xfrm>
          <a:prstGeom prst="rect">
            <a:avLst/>
          </a:prstGeom>
        </p:spPr>
        <p:txBody>
          <a:bodyPr vert="horz" lIns="209004" tIns="104502" rIns="209004" bIns="1045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475141"/>
            <a:ext cx="2844800" cy="48683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l">
              <a:defRPr sz="18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99CA-8546-43B2-A96D-2B6F8256D4CD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475141"/>
            <a:ext cx="3860800" cy="48683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18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475141"/>
            <a:ext cx="2844800" cy="48683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r">
              <a:defRPr sz="18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BA13D-AE12-4E2B-A7DD-953C9125DC9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encil corne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644123" y="8"/>
            <a:ext cx="3547879" cy="3547879"/>
          </a:xfrm>
          <a:prstGeom prst="rect">
            <a:avLst/>
          </a:prstGeom>
        </p:spPr>
      </p:pic>
      <p:pic>
        <p:nvPicPr>
          <p:cNvPr id="10" name="Picture 9" descr="writing cente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326624" y="8197095"/>
            <a:ext cx="1865380" cy="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6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1451412" rtl="0" eaLnBrk="1" latinLnBrk="0" hangingPunct="1">
        <a:spcBef>
          <a:spcPct val="0"/>
        </a:spcBef>
        <a:buNone/>
        <a:defRPr sz="70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81" indent="-544281" algn="l" defTabSz="1451412" rtl="0" eaLnBrk="1" latinLnBrk="0" hangingPunct="1">
        <a:spcBef>
          <a:spcPct val="20000"/>
        </a:spcBef>
        <a:buFont typeface="Arial" pitchFamily="34" charset="0"/>
        <a:buChar char="•"/>
        <a:defRPr sz="507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75" indent="-453567" algn="l" defTabSz="1451412" rtl="0" eaLnBrk="1" latinLnBrk="0" hangingPunct="1">
        <a:spcBef>
          <a:spcPct val="20000"/>
        </a:spcBef>
        <a:buFont typeface="Arial" pitchFamily="34" charset="0"/>
        <a:buChar char="–"/>
        <a:defRPr sz="4445" kern="1200">
          <a:solidFill>
            <a:schemeClr val="tx1"/>
          </a:solidFill>
          <a:latin typeface="+mn-lt"/>
          <a:ea typeface="+mn-ea"/>
          <a:cs typeface="+mn-cs"/>
        </a:defRPr>
      </a:lvl2pPr>
      <a:lvl3pPr marL="1814264" indent="-362854" algn="l" defTabSz="1451412" rtl="0" eaLnBrk="1" latinLnBrk="0" hangingPunct="1">
        <a:spcBef>
          <a:spcPct val="20000"/>
        </a:spcBef>
        <a:buFont typeface="Arial" pitchFamily="34" charset="0"/>
        <a:buChar char="•"/>
        <a:defRPr sz="3819" kern="1200">
          <a:solidFill>
            <a:schemeClr val="tx1"/>
          </a:solidFill>
          <a:latin typeface="+mn-lt"/>
          <a:ea typeface="+mn-ea"/>
          <a:cs typeface="+mn-cs"/>
        </a:defRPr>
      </a:lvl3pPr>
      <a:lvl4pPr marL="2539975" indent="-362854" algn="l" defTabSz="1451412" rtl="0" eaLnBrk="1" latinLnBrk="0" hangingPunct="1">
        <a:spcBef>
          <a:spcPct val="20000"/>
        </a:spcBef>
        <a:buFont typeface="Arial" pitchFamily="34" charset="0"/>
        <a:buChar char="–"/>
        <a:defRPr sz="3195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0" indent="-362854" algn="l" defTabSz="1451412" rtl="0" eaLnBrk="1" latinLnBrk="0" hangingPunct="1">
        <a:spcBef>
          <a:spcPct val="20000"/>
        </a:spcBef>
        <a:buFont typeface="Arial" pitchFamily="34" charset="0"/>
        <a:buChar char="»"/>
        <a:defRPr sz="3195" kern="1200">
          <a:solidFill>
            <a:schemeClr val="tx1"/>
          </a:solidFill>
          <a:latin typeface="+mn-lt"/>
          <a:ea typeface="+mn-ea"/>
          <a:cs typeface="+mn-cs"/>
        </a:defRPr>
      </a:lvl5pPr>
      <a:lvl6pPr marL="3991385" indent="-362854" algn="l" defTabSz="1451412" rtl="0" eaLnBrk="1" latinLnBrk="0" hangingPunct="1">
        <a:spcBef>
          <a:spcPct val="20000"/>
        </a:spcBef>
        <a:buFont typeface="Arial" pitchFamily="34" charset="0"/>
        <a:buChar char="•"/>
        <a:defRPr sz="3195" kern="1200">
          <a:solidFill>
            <a:schemeClr val="tx1"/>
          </a:solidFill>
          <a:latin typeface="+mn-lt"/>
          <a:ea typeface="+mn-ea"/>
          <a:cs typeface="+mn-cs"/>
        </a:defRPr>
      </a:lvl6pPr>
      <a:lvl7pPr marL="4717090" indent="-362854" algn="l" defTabSz="1451412" rtl="0" eaLnBrk="1" latinLnBrk="0" hangingPunct="1">
        <a:spcBef>
          <a:spcPct val="20000"/>
        </a:spcBef>
        <a:buFont typeface="Arial" pitchFamily="34" charset="0"/>
        <a:buChar char="•"/>
        <a:defRPr sz="3195" kern="1200">
          <a:solidFill>
            <a:schemeClr val="tx1"/>
          </a:solidFill>
          <a:latin typeface="+mn-lt"/>
          <a:ea typeface="+mn-ea"/>
          <a:cs typeface="+mn-cs"/>
        </a:defRPr>
      </a:lvl7pPr>
      <a:lvl8pPr marL="5442797" indent="-362854" algn="l" defTabSz="1451412" rtl="0" eaLnBrk="1" latinLnBrk="0" hangingPunct="1">
        <a:spcBef>
          <a:spcPct val="20000"/>
        </a:spcBef>
        <a:buFont typeface="Arial" pitchFamily="34" charset="0"/>
        <a:buChar char="•"/>
        <a:defRPr sz="3195" kern="1200">
          <a:solidFill>
            <a:schemeClr val="tx1"/>
          </a:solidFill>
          <a:latin typeface="+mn-lt"/>
          <a:ea typeface="+mn-ea"/>
          <a:cs typeface="+mn-cs"/>
        </a:defRPr>
      </a:lvl8pPr>
      <a:lvl9pPr marL="6168504" indent="-362854" algn="l" defTabSz="1451412" rtl="0" eaLnBrk="1" latinLnBrk="0" hangingPunct="1">
        <a:spcBef>
          <a:spcPct val="20000"/>
        </a:spcBef>
        <a:buFont typeface="Arial" pitchFamily="34" charset="0"/>
        <a:buChar char="•"/>
        <a:defRPr sz="31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412" rtl="0" eaLnBrk="1" latinLnBrk="0" hangingPunct="1">
        <a:defRPr sz="2846" kern="1200">
          <a:solidFill>
            <a:schemeClr val="tx1"/>
          </a:solidFill>
          <a:latin typeface="+mn-lt"/>
          <a:ea typeface="+mn-ea"/>
          <a:cs typeface="+mn-cs"/>
        </a:defRPr>
      </a:lvl1pPr>
      <a:lvl2pPr marL="725705" algn="l" defTabSz="1451412" rtl="0" eaLnBrk="1" latinLnBrk="0" hangingPunct="1">
        <a:defRPr sz="2846" kern="1200">
          <a:solidFill>
            <a:schemeClr val="tx1"/>
          </a:solidFill>
          <a:latin typeface="+mn-lt"/>
          <a:ea typeface="+mn-ea"/>
          <a:cs typeface="+mn-cs"/>
        </a:defRPr>
      </a:lvl2pPr>
      <a:lvl3pPr marL="1451412" algn="l" defTabSz="1451412" rtl="0" eaLnBrk="1" latinLnBrk="0" hangingPunct="1"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2177121" algn="l" defTabSz="1451412" rtl="0" eaLnBrk="1" latinLnBrk="0" hangingPunct="1">
        <a:defRPr sz="2846" kern="1200">
          <a:solidFill>
            <a:schemeClr val="tx1"/>
          </a:solidFill>
          <a:latin typeface="+mn-lt"/>
          <a:ea typeface="+mn-ea"/>
          <a:cs typeface="+mn-cs"/>
        </a:defRPr>
      </a:lvl4pPr>
      <a:lvl5pPr marL="2902826" algn="l" defTabSz="1451412" rtl="0" eaLnBrk="1" latinLnBrk="0" hangingPunct="1">
        <a:defRPr sz="2846" kern="1200">
          <a:solidFill>
            <a:schemeClr val="tx1"/>
          </a:solidFill>
          <a:latin typeface="+mn-lt"/>
          <a:ea typeface="+mn-ea"/>
          <a:cs typeface="+mn-cs"/>
        </a:defRPr>
      </a:lvl5pPr>
      <a:lvl6pPr marL="3628532" algn="l" defTabSz="1451412" rtl="0" eaLnBrk="1" latinLnBrk="0" hangingPunct="1">
        <a:defRPr sz="2846" kern="1200">
          <a:solidFill>
            <a:schemeClr val="tx1"/>
          </a:solidFill>
          <a:latin typeface="+mn-lt"/>
          <a:ea typeface="+mn-ea"/>
          <a:cs typeface="+mn-cs"/>
        </a:defRPr>
      </a:lvl6pPr>
      <a:lvl7pPr marL="4354239" algn="l" defTabSz="1451412" rtl="0" eaLnBrk="1" latinLnBrk="0" hangingPunct="1">
        <a:defRPr sz="2846" kern="1200">
          <a:solidFill>
            <a:schemeClr val="tx1"/>
          </a:solidFill>
          <a:latin typeface="+mn-lt"/>
          <a:ea typeface="+mn-ea"/>
          <a:cs typeface="+mn-cs"/>
        </a:defRPr>
      </a:lvl7pPr>
      <a:lvl8pPr marL="5079943" algn="l" defTabSz="1451412" rtl="0" eaLnBrk="1" latinLnBrk="0" hangingPunct="1">
        <a:defRPr sz="2846" kern="1200">
          <a:solidFill>
            <a:schemeClr val="tx1"/>
          </a:solidFill>
          <a:latin typeface="+mn-lt"/>
          <a:ea typeface="+mn-ea"/>
          <a:cs typeface="+mn-cs"/>
        </a:defRPr>
      </a:lvl8pPr>
      <a:lvl9pPr marL="5805651" algn="l" defTabSz="1451412" rtl="0" eaLnBrk="1" latinLnBrk="0" hangingPunct="1">
        <a:defRPr sz="28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2629" y="441294"/>
            <a:ext cx="10518421" cy="202071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Arial"/>
                <a:ea typeface="Adobe Kaiti Std R"/>
                <a:cs typeface="Arial"/>
              </a:rPr>
              <a:t>The Writing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9845" y="2721467"/>
            <a:ext cx="8691504" cy="4558107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rgbClr val="080808"/>
            </a:solidFill>
          </a:ln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chemeClr val="accent3"/>
                </a:solidFill>
                <a:latin typeface="Arial"/>
                <a:ea typeface="Adobe Kaiti Std R"/>
                <a:cs typeface="Arial"/>
              </a:rPr>
              <a:t>SMC Campus Center</a:t>
            </a:r>
          </a:p>
          <a:p>
            <a:r>
              <a:rPr lang="en-US" sz="4000" b="1" dirty="0">
                <a:ln/>
                <a:solidFill>
                  <a:schemeClr val="accent3"/>
                </a:solidFill>
                <a:latin typeface="Arial"/>
                <a:ea typeface="Adobe Kaiti Std R"/>
                <a:cs typeface="Arial"/>
              </a:rPr>
              <a:t>Room 307 and Online </a:t>
            </a:r>
          </a:p>
          <a:p>
            <a:r>
              <a:rPr lang="en-US" sz="3550" b="1" dirty="0">
                <a:ln/>
                <a:solidFill>
                  <a:schemeClr val="accent3"/>
                </a:solidFill>
                <a:latin typeface="Arial"/>
                <a:ea typeface="Adobe Kaiti Std R"/>
                <a:cs typeface="Arial"/>
              </a:rPr>
              <a:t>410-706-7725</a:t>
            </a:r>
          </a:p>
          <a:p>
            <a:r>
              <a:rPr lang="en-US" sz="3550" b="1" dirty="0">
                <a:ln/>
                <a:solidFill>
                  <a:schemeClr val="accent3"/>
                </a:solidFill>
                <a:latin typeface="Arial"/>
                <a:ea typeface="Adobe Kaiti Std R"/>
                <a:cs typeface="Arial"/>
              </a:rPr>
              <a:t>umaryland.edu/writing </a:t>
            </a:r>
            <a:endParaRPr lang="en-US" sz="3550" b="1" dirty="0">
              <a:ln/>
              <a:solidFill>
                <a:schemeClr val="accent3"/>
              </a:solidFill>
              <a:latin typeface="Arial"/>
              <a:ea typeface="Adobe Kaiti Std R" panose="02020400000000000000" pitchFamily="18" charset="-128"/>
              <a:cs typeface="Arial"/>
            </a:endParaRPr>
          </a:p>
          <a:p>
            <a:endParaRPr lang="en-US" sz="1200" b="1" dirty="0">
              <a:ln/>
              <a:solidFill>
                <a:schemeClr val="accent3"/>
              </a:solidFill>
              <a:latin typeface="Arial"/>
              <a:ea typeface="Adobe Kaiti Std R" panose="02020400000000000000" pitchFamily="18" charset="-128"/>
              <a:cs typeface="Arial"/>
            </a:endParaRPr>
          </a:p>
          <a:p>
            <a:r>
              <a:rPr lang="en-US" sz="2100" b="1" dirty="0">
                <a:ln/>
                <a:solidFill>
                  <a:schemeClr val="accent3"/>
                </a:solidFill>
                <a:latin typeface="Arial"/>
                <a:ea typeface="Adobe Fan Heiti Std B"/>
                <a:cs typeface="Arial"/>
              </a:rPr>
              <a:t>Dr. Isabell May, Director </a:t>
            </a:r>
            <a:r>
              <a:rPr lang="en-US" sz="2100" dirty="0">
                <a:ln/>
                <a:solidFill>
                  <a:schemeClr val="accent3"/>
                </a:solidFill>
                <a:latin typeface="Arial"/>
                <a:ea typeface="Adobe Fan Heiti Std B"/>
                <a:cs typeface="Arial"/>
              </a:rPr>
              <a:t>(she/her/hers)</a:t>
            </a:r>
          </a:p>
          <a:p>
            <a:r>
              <a:rPr lang="en-US" sz="2100" b="1" dirty="0">
                <a:ln/>
                <a:solidFill>
                  <a:schemeClr val="accent3"/>
                </a:solidFill>
                <a:latin typeface="Arial"/>
                <a:ea typeface="Adobe Fan Heiti Std B"/>
                <a:cs typeface="Arial"/>
              </a:rPr>
              <a:t>James Wright, Associate Director </a:t>
            </a:r>
            <a:r>
              <a:rPr lang="en-US" sz="2100" dirty="0">
                <a:ln/>
                <a:solidFill>
                  <a:schemeClr val="accent3"/>
                </a:solidFill>
                <a:latin typeface="Arial"/>
                <a:ea typeface="Adobe Fan Heiti Std B"/>
                <a:cs typeface="Arial"/>
              </a:rPr>
              <a:t>(he/him/his)</a:t>
            </a:r>
          </a:p>
          <a:p>
            <a:r>
              <a:rPr lang="en-US" sz="2100" b="1" dirty="0">
                <a:ln/>
                <a:solidFill>
                  <a:schemeClr val="accent3"/>
                </a:solidFill>
                <a:latin typeface="Arial"/>
                <a:ea typeface="Adobe Fan Heiti Std B"/>
                <a:cs typeface="Arial"/>
              </a:rPr>
              <a:t>Hannah Mueller, Writing Specialist </a:t>
            </a:r>
            <a:r>
              <a:rPr lang="en-US" sz="2100" dirty="0">
                <a:ln/>
                <a:solidFill>
                  <a:schemeClr val="accent3"/>
                </a:solidFill>
                <a:latin typeface="Arial"/>
                <a:ea typeface="Adobe Fan Heiti Std B"/>
                <a:cs typeface="Arial"/>
              </a:rPr>
              <a:t>(she/her/hers)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70" y="1149774"/>
            <a:ext cx="2353235" cy="7577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17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571" y="64568"/>
            <a:ext cx="11045536" cy="1015663"/>
          </a:xfrm>
          <a:prstGeom prst="rect">
            <a:avLst/>
          </a:prstGeom>
          <a:noFill/>
          <a:effectLst>
            <a:glow rad="139700">
              <a:srgbClr val="7030A0">
                <a:alpha val="40000"/>
              </a:srgbClr>
            </a:glow>
          </a:effectLst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5"/>
                </a:solidFill>
                <a:latin typeface="Arial"/>
                <a:ea typeface="Adobe Kaiti Std R"/>
                <a:cs typeface="Arial"/>
              </a:rPr>
              <a:t>Join Our Staff!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2E4D637-EF69-0D22-BF8D-8BC122E33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5"/>
          <a:stretch/>
        </p:blipFill>
        <p:spPr>
          <a:xfrm>
            <a:off x="927665" y="1645920"/>
            <a:ext cx="9759350" cy="555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201871-B8A1-DA58-AB16-4E125E87206E}"/>
              </a:ext>
            </a:extLst>
          </p:cNvPr>
          <p:cNvSpPr txBox="1"/>
          <p:nvPr/>
        </p:nvSpPr>
        <p:spPr>
          <a:xfrm>
            <a:off x="1636948" y="7602104"/>
            <a:ext cx="83407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solidFill>
                  <a:schemeClr val="accent6"/>
                </a:solidFill>
                <a:latin typeface="Arial"/>
                <a:cs typeface="Arial"/>
              </a:rPr>
              <a:t>To start the application process: </a:t>
            </a:r>
            <a:r>
              <a:rPr lang="en-US" sz="2400" u="sng" dirty="0">
                <a:solidFill>
                  <a:schemeClr val="accent1"/>
                </a:solidFill>
                <a:latin typeface="Arial"/>
                <a:cs typeface="Arial"/>
              </a:rPr>
              <a:t>www.umaryland.edu/writing</a:t>
            </a:r>
            <a:endParaRPr lang="en-US" sz="2400" u="sng" dirty="0">
              <a:solidFill>
                <a:schemeClr val="accent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05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duotone>
              <a:prstClr val="black"/>
              <a:schemeClr val="accent1">
                <a:tint val="45000"/>
                <a:satMod val="400000"/>
              </a:schemeClr>
            </a:duotone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1390" y="3203138"/>
            <a:ext cx="11358622" cy="5147227"/>
          </a:xfrm>
        </p:spPr>
        <p:txBody>
          <a:bodyPr vert="horz" lIns="209004" tIns="104502" rIns="209004" bIns="104502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dobe Kaiti Std R"/>
                <a:cs typeface="Arial"/>
              </a:rPr>
              <a:t>Monday-Friday </a:t>
            </a:r>
            <a:r>
              <a:rPr lang="en-US" sz="3600" b="1" dirty="0">
                <a:solidFill>
                  <a:schemeClr val="accent6"/>
                </a:solidFill>
                <a:latin typeface="Arial"/>
                <a:ea typeface="Adobe Kaiti Std R"/>
                <a:cs typeface="Arial"/>
              </a:rPr>
              <a:t>10 a.m.- 8 p.m.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dobe Kaiti Std R"/>
                <a:cs typeface="Arial"/>
              </a:rPr>
              <a:t>Saturday</a:t>
            </a:r>
            <a:r>
              <a:rPr lang="en-US" sz="3600" dirty="0">
                <a:latin typeface="Arial"/>
                <a:ea typeface="Adobe Kaiti Std R"/>
                <a:cs typeface="Arial"/>
              </a:rPr>
              <a:t> </a:t>
            </a:r>
            <a:r>
              <a:rPr lang="en-US" sz="3600" b="1" dirty="0">
                <a:solidFill>
                  <a:schemeClr val="accent6"/>
                </a:solidFill>
                <a:latin typeface="Arial"/>
                <a:ea typeface="Adobe Kaiti Std R"/>
                <a:cs typeface="Arial"/>
              </a:rPr>
              <a:t>11 a.m. - 4 p.m.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dobe Kaiti Std R"/>
                <a:cs typeface="Arial"/>
              </a:rPr>
              <a:t>Hours may change. The online scheduler is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dobe Kaiti Std R"/>
                <a:cs typeface="Arial"/>
              </a:rPr>
              <a:t>	always up to date.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dobe Kaiti Std R"/>
                <a:cs typeface="Arial"/>
              </a:rPr>
              <a:t>Writing consultations are by appointment.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pPr marL="544195" indent="-544195"/>
            <a:endParaRPr lang="en-US" dirty="0"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037414"/>
            <a:ext cx="10616091" cy="171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2075" y="258395"/>
            <a:ext cx="10972800" cy="15240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Arial"/>
                <a:ea typeface="Adobe Kaiti Std R"/>
                <a:cs typeface="Arial"/>
              </a:rPr>
              <a:t>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5660" y="1795367"/>
            <a:ext cx="800397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/>
                <a:ea typeface="Adobe Kaiti Std R"/>
                <a:cs typeface="Arial"/>
              </a:rPr>
              <a:t>Fall 2023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7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duotone>
              <a:prstClr val="black"/>
              <a:schemeClr val="accent1">
                <a:tint val="45000"/>
                <a:satMod val="400000"/>
              </a:schemeClr>
            </a:duotone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5002" y="2234771"/>
            <a:ext cx="8277819" cy="2102112"/>
          </a:xfrm>
        </p:spPr>
        <p:txBody>
          <a:bodyPr vert="horz" lIns="209004" tIns="104502" rIns="209004" bIns="104502" rtlCol="0" anchor="t">
            <a:normAutofit/>
          </a:bodyPr>
          <a:lstStyle/>
          <a:p>
            <a:pPr marL="544195" indent="-544195"/>
            <a:r>
              <a:rPr lang="en-US" sz="2800" dirty="0">
                <a:solidFill>
                  <a:srgbClr val="000000"/>
                </a:solidFill>
                <a:ea typeface="Adobe Kaiti Std R"/>
              </a:rPr>
              <a:t>Online synchronous consultation </a:t>
            </a:r>
            <a:endParaRPr lang="en-US" sz="2800" dirty="0">
              <a:solidFill>
                <a:srgbClr val="FFFFFF"/>
              </a:solidFill>
              <a:ea typeface="Adobe Kaiti Std R"/>
              <a:cs typeface="Calibri"/>
            </a:endParaRPr>
          </a:p>
          <a:p>
            <a:pPr marL="544195" indent="-544195"/>
            <a:r>
              <a:rPr lang="en-US" sz="2800" dirty="0">
                <a:solidFill>
                  <a:srgbClr val="000000"/>
                </a:solidFill>
                <a:ea typeface="Adobe Kaiti Std R"/>
                <a:cs typeface="Calibri"/>
              </a:rPr>
              <a:t>E-tutoring asynchronous consultation</a:t>
            </a:r>
            <a:r>
              <a:rPr lang="en-US" sz="800" dirty="0">
                <a:solidFill>
                  <a:srgbClr val="000000"/>
                </a:solidFill>
                <a:ea typeface="Adobe Kaiti Std R"/>
                <a:cs typeface="Calibri"/>
              </a:rPr>
              <a:t> </a:t>
            </a:r>
          </a:p>
          <a:p>
            <a:pPr marL="544195" indent="-544195"/>
            <a:r>
              <a:rPr lang="en-US" sz="2800" dirty="0">
                <a:solidFill>
                  <a:srgbClr val="000000"/>
                </a:solidFill>
                <a:ea typeface="Adobe Kaiti Std R"/>
                <a:cs typeface="Calibri"/>
              </a:rPr>
              <a:t>One-to-one, in-person consultation in the Center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44243" y="63323"/>
            <a:ext cx="10972800" cy="15240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Arial"/>
                <a:ea typeface="Adobe Kaiti Std R"/>
                <a:cs typeface="Arial"/>
              </a:rPr>
              <a:t>SERVICES</a:t>
            </a:r>
            <a:endParaRPr lang="en-US" sz="6000" b="1" dirty="0">
              <a:solidFill>
                <a:schemeClr val="accent5"/>
              </a:solidFill>
              <a:latin typeface="Arial"/>
              <a:ea typeface="Adobe Kaiti Std R" panose="02020400000000000000" pitchFamily="18" charset="-128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172" y="1526885"/>
            <a:ext cx="800397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/>
                <a:ea typeface="Adobe Kaiti Std R"/>
                <a:cs typeface="Arial"/>
              </a:rPr>
              <a:t>Summer and Fall 2023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020C70-24BC-0685-04EA-D3B30AAC43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/>
          <a:stretch/>
        </p:blipFill>
        <p:spPr>
          <a:xfrm>
            <a:off x="1783355" y="4005072"/>
            <a:ext cx="8393643" cy="431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5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5852" y="274155"/>
            <a:ext cx="898342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solidFill>
                  <a:schemeClr val="accent5"/>
                </a:solidFill>
                <a:latin typeface="Arial"/>
                <a:ea typeface="Adobe Kaiti Std R"/>
                <a:cs typeface="Arial"/>
              </a:rPr>
              <a:t>Resources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47" y="427513"/>
            <a:ext cx="2277390" cy="8360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95205" y="7660987"/>
            <a:ext cx="939584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Go to </a:t>
            </a:r>
            <a:r>
              <a:rPr lang="en-US" sz="2800" dirty="0">
                <a:solidFill>
                  <a:schemeClr val="accent5"/>
                </a:solidFill>
                <a:latin typeface="Arial"/>
                <a:cs typeface="Arial"/>
              </a:rPr>
              <a:t>www.umaryland.edu/writing/writing-resources</a:t>
            </a:r>
          </a:p>
        </p:txBody>
      </p:sp>
      <p:pic>
        <p:nvPicPr>
          <p:cNvPr id="4" name="Picture 3" descr="A screenshot of a writing resources&#10;&#10;Description automatically generated">
            <a:extLst>
              <a:ext uri="{FF2B5EF4-FFF2-40B4-BE49-F238E27FC236}">
                <a16:creationId xmlns:a16="http://schemas.microsoft.com/office/drawing/2014/main" id="{19770E20-08BD-D04F-8C74-9AABA3A35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t="12343" r="-8" b="-1451"/>
          <a:stretch/>
        </p:blipFill>
        <p:spPr>
          <a:xfrm>
            <a:off x="2869468" y="1641296"/>
            <a:ext cx="9247322" cy="59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7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89859" y="1307760"/>
            <a:ext cx="1714505" cy="1132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6" y="9584668"/>
            <a:ext cx="5940464" cy="26985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581" y="7973070"/>
            <a:ext cx="1254004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rgbClr val="FCB10F"/>
                </a:solidFill>
                <a:latin typeface="Arial"/>
                <a:cs typeface="Arial"/>
              </a:rPr>
              <a:t>Make an Appointment at </a:t>
            </a:r>
            <a:r>
              <a:rPr lang="en-US" sz="2800" dirty="0">
                <a:solidFill>
                  <a:srgbClr val="F79646"/>
                </a:solidFill>
                <a:latin typeface="Arial"/>
                <a:cs typeface="Arial"/>
              </a:rPr>
              <a:t>www.umaryland.edu/writing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4D19623-6C1D-B8E6-BDFC-4720EEE62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56" y="223612"/>
            <a:ext cx="10286287" cy="561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03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duotone>
              <a:prstClr val="black"/>
              <a:schemeClr val="accent6">
                <a:tint val="45000"/>
                <a:satMod val="400000"/>
              </a:schemeClr>
            </a:duotone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5" y="1125204"/>
            <a:ext cx="12863494" cy="1524002"/>
          </a:xfrm>
          <a:noFill/>
        </p:spPr>
        <p:txBody>
          <a:bodyPr vert="horz" lIns="209004" tIns="104502" rIns="209004" bIns="104502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ribl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6000" dirty="0">
                <a:ln/>
                <a:solidFill>
                  <a:srgbClr val="080808"/>
                </a:solidFill>
                <a:latin typeface="Arial"/>
                <a:ea typeface="Adobe Kaiti Std R"/>
                <a:cs typeface="Arial"/>
              </a:rPr>
              <a:t>Will you edit and proofread?</a:t>
            </a:r>
            <a:br>
              <a:rPr lang="en-US" sz="6000" dirty="0">
                <a:ln/>
                <a:latin typeface="Arial"/>
                <a:ea typeface="Adobe Kaiti Std R" panose="02020400000000000000" pitchFamily="18" charset="-128"/>
              </a:rPr>
            </a:br>
            <a:endParaRPr lang="en-US" sz="6000" b="1">
              <a:ln/>
              <a:solidFill>
                <a:schemeClr val="accent6">
                  <a:lumMod val="75000"/>
                </a:schemeClr>
              </a:solidFill>
              <a:latin typeface="+mn-lt"/>
              <a:ea typeface="Adobe Kaiti Std R" panose="02020400000000000000" pitchFamily="18" charset="-128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6820" y="2931508"/>
            <a:ext cx="9567983" cy="5165349"/>
          </a:xfrm>
        </p:spPr>
        <p:txBody>
          <a:bodyPr vert="horz" lIns="209004" tIns="104502" rIns="209004" bIns="104502" rtlCol="0" anchor="t"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dobe Kaiti Std R"/>
                <a:cs typeface="Arial"/>
              </a:rPr>
              <a:t>Consultants …</a:t>
            </a:r>
            <a:endParaRPr lang="en-US" sz="1200" dirty="0">
              <a:solidFill>
                <a:srgbClr val="FFFFFF"/>
              </a:solidFill>
              <a:latin typeface="Arial"/>
              <a:ea typeface="Adobe Kaiti Std R"/>
              <a:cs typeface="Arial"/>
            </a:endParaRPr>
          </a:p>
          <a:p>
            <a:pPr marL="1179195" lvl="1" indent="-453390"/>
            <a:r>
              <a:rPr lang="en-US" sz="3000" dirty="0">
                <a:solidFill>
                  <a:srgbClr val="000000"/>
                </a:solidFill>
                <a:latin typeface="Arial"/>
                <a:ea typeface="Adobe Kaiti Std R"/>
                <a:cs typeface="Arial"/>
              </a:rPr>
              <a:t>are </a:t>
            </a:r>
            <a:r>
              <a:rPr lang="en-US" sz="3000" b="1" i="1" u="sng" dirty="0">
                <a:solidFill>
                  <a:schemeClr val="accent1"/>
                </a:solidFill>
                <a:latin typeface="Arial"/>
                <a:ea typeface="Adobe Kaiti Std R"/>
                <a:cs typeface="Arial"/>
              </a:rPr>
              <a:t>not</a:t>
            </a:r>
            <a:r>
              <a:rPr lang="en-US" sz="3000" b="1" i="1" dirty="0">
                <a:solidFill>
                  <a:schemeClr val="accent5"/>
                </a:solidFill>
                <a:latin typeface="Arial"/>
                <a:ea typeface="Adobe Kaiti Std R"/>
                <a:cs typeface="Arial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Arial"/>
                <a:ea typeface="Adobe Kaiti Std R"/>
                <a:cs typeface="Arial"/>
              </a:rPr>
              <a:t>grammarians or trained editors</a:t>
            </a:r>
            <a:endParaRPr lang="en-US" sz="3600" dirty="0">
              <a:solidFill>
                <a:srgbClr val="FFFFFF"/>
              </a:solidFill>
              <a:latin typeface="Arial"/>
              <a:ea typeface="Adobe Kaiti Std R"/>
              <a:cs typeface="Arial"/>
            </a:endParaRPr>
          </a:p>
          <a:p>
            <a:pPr marL="1179195" lvl="1" indent="-453390"/>
            <a:r>
              <a:rPr lang="en-US" sz="3000" dirty="0">
                <a:solidFill>
                  <a:srgbClr val="000000"/>
                </a:solidFill>
                <a:latin typeface="Arial"/>
                <a:ea typeface="Adobe Kaiti Std R"/>
                <a:cs typeface="Arial"/>
              </a:rPr>
              <a:t>are peers trained as </a:t>
            </a:r>
            <a:r>
              <a:rPr lang="en-US" sz="3000" i="1" dirty="0">
                <a:solidFill>
                  <a:srgbClr val="000000"/>
                </a:solidFill>
                <a:latin typeface="Arial"/>
                <a:ea typeface="Adobe Kaiti Std R"/>
                <a:cs typeface="Arial"/>
              </a:rPr>
              <a:t>para-educators</a:t>
            </a:r>
            <a:r>
              <a:rPr lang="en-US" sz="3000" dirty="0">
                <a:solidFill>
                  <a:srgbClr val="000000"/>
                </a:solidFill>
                <a:latin typeface="Arial"/>
                <a:ea typeface="Adobe Kaiti Std R"/>
                <a:cs typeface="Arial"/>
              </a:rPr>
              <a:t> </a:t>
            </a:r>
            <a:endParaRPr lang="en-US" sz="3000" dirty="0">
              <a:solidFill>
                <a:srgbClr val="FFFFFF"/>
              </a:solidFill>
              <a:latin typeface="Arial"/>
              <a:ea typeface="Adobe Kaiti Std R"/>
              <a:cs typeface="Arial"/>
            </a:endParaRPr>
          </a:p>
          <a:p>
            <a:pPr marL="1179195" lvl="1" indent="-453390"/>
            <a:r>
              <a:rPr lang="en-US" sz="3000" dirty="0">
                <a:solidFill>
                  <a:srgbClr val="000000"/>
                </a:solidFill>
                <a:latin typeface="Arial"/>
                <a:ea typeface="Adobe Kaiti Std R"/>
                <a:cs typeface="Arial"/>
              </a:rPr>
              <a:t>work with you to develop self-editing and proofreading strategies that include online and print handbooks and other guides.</a:t>
            </a:r>
            <a:endParaRPr lang="en-US" sz="3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5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6" y="1939140"/>
            <a:ext cx="1538127" cy="6406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97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45" y="748427"/>
            <a:ext cx="11045536" cy="1015663"/>
          </a:xfrm>
          <a:prstGeom prst="rect">
            <a:avLst/>
          </a:prstGeom>
          <a:noFill/>
          <a:effectLst>
            <a:glow rad="139700">
              <a:srgbClr val="7030A0">
                <a:alpha val="40000"/>
              </a:srgbClr>
            </a:glow>
          </a:effectLst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5"/>
                </a:solidFill>
                <a:latin typeface="Arial"/>
                <a:ea typeface="Adobe Kaiti Std R"/>
                <a:cs typeface="Arial"/>
              </a:rPr>
              <a:t>Consultant Preparation </a:t>
            </a:r>
            <a:endParaRPr lang="en-US" sz="6000" b="1" dirty="0">
              <a:ln/>
              <a:solidFill>
                <a:schemeClr val="accent5"/>
              </a:solidFill>
              <a:latin typeface="Arial"/>
              <a:ea typeface="Adobe Kaiti Std R" panose="02020400000000000000" pitchFamily="18" charset="-128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6342" y="2353749"/>
            <a:ext cx="921931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80808"/>
                </a:solidFill>
                <a:latin typeface="Arial"/>
                <a:cs typeface="Arial"/>
              </a:rPr>
              <a:t>Annual 3-day training seminar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80808"/>
                </a:solidFill>
                <a:latin typeface="Arial"/>
                <a:cs typeface="Arial"/>
              </a:rPr>
              <a:t>Shadowing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80808"/>
                </a:solidFill>
                <a:latin typeface="Arial"/>
                <a:cs typeface="Arial"/>
              </a:rPr>
              <a:t>Monthly small-cohort discussion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80808"/>
                </a:solidFill>
                <a:latin typeface="Arial"/>
                <a:cs typeface="Calibri"/>
              </a:rPr>
              <a:t>Baltimore Writing Center Project (BWCP)</a:t>
            </a:r>
          </a:p>
        </p:txBody>
      </p:sp>
    </p:spTree>
    <p:extLst>
      <p:ext uri="{BB962C8B-B14F-4D97-AF65-F5344CB8AC3E}">
        <p14:creationId xmlns:p14="http://schemas.microsoft.com/office/powerpoint/2010/main" val="35796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31" y="332508"/>
            <a:ext cx="2283968" cy="860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40660B-E675-2334-DD73-9F0EF387C6FF}"/>
              </a:ext>
            </a:extLst>
          </p:cNvPr>
          <p:cNvSpPr txBox="1"/>
          <p:nvPr/>
        </p:nvSpPr>
        <p:spPr>
          <a:xfrm>
            <a:off x="-783001" y="716229"/>
            <a:ext cx="11045536" cy="1015663"/>
          </a:xfrm>
          <a:prstGeom prst="rect">
            <a:avLst/>
          </a:prstGeom>
          <a:noFill/>
          <a:effectLst>
            <a:glow rad="139700">
              <a:srgbClr val="7030A0">
                <a:alpha val="40000"/>
              </a:srgbClr>
            </a:glow>
          </a:effectLst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5"/>
                </a:solidFill>
                <a:latin typeface="Arial"/>
                <a:ea typeface="Adobe Kaiti Std R"/>
                <a:cs typeface="Arial"/>
              </a:rPr>
              <a:t>Events</a:t>
            </a:r>
            <a:endParaRPr lang="en-US" sz="6000" b="1" dirty="0">
              <a:ln/>
              <a:solidFill>
                <a:schemeClr val="accent5"/>
              </a:solidFill>
              <a:latin typeface="Arial"/>
              <a:ea typeface="Adobe Kaiti Std R" panose="02020400000000000000" pitchFamily="18" charset="-128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1EA19A-8462-A747-A1E3-FE9C0D038B2A}"/>
              </a:ext>
            </a:extLst>
          </p:cNvPr>
          <p:cNvSpPr txBox="1"/>
          <p:nvPr/>
        </p:nvSpPr>
        <p:spPr>
          <a:xfrm>
            <a:off x="4014061" y="2355742"/>
            <a:ext cx="7532176" cy="350865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/>
                </a:solidFill>
              </a:rPr>
              <a:t>UMB Writing Center</a:t>
            </a:r>
          </a:p>
          <a:p>
            <a:pPr algn="ctr"/>
            <a:r>
              <a:rPr lang="en-US" sz="6000" b="1" dirty="0">
                <a:solidFill>
                  <a:schemeClr val="accent5"/>
                </a:solidFill>
                <a:latin typeface="+mj-lt"/>
              </a:rPr>
              <a:t>Open House</a:t>
            </a:r>
          </a:p>
          <a:p>
            <a:pPr algn="ctr"/>
            <a:r>
              <a:rPr lang="en-US" sz="4000" b="1" dirty="0">
                <a:solidFill>
                  <a:schemeClr val="accent5"/>
                </a:solidFill>
                <a:latin typeface="+mj-lt"/>
              </a:rPr>
              <a:t>Friday, September 8</a:t>
            </a:r>
          </a:p>
          <a:p>
            <a:pPr algn="ctr"/>
            <a:r>
              <a:rPr lang="en-US" sz="4000" b="1" dirty="0">
                <a:solidFill>
                  <a:schemeClr val="accent5"/>
                </a:solidFill>
                <a:latin typeface="+mj-lt"/>
              </a:rPr>
              <a:t>12-2pm</a:t>
            </a:r>
          </a:p>
          <a:p>
            <a:pPr algn="ctr"/>
            <a:r>
              <a:rPr lang="en-US" sz="3200" b="1" dirty="0">
                <a:solidFill>
                  <a:schemeClr val="accent5"/>
                </a:solidFill>
                <a:latin typeface="+mj-lt"/>
              </a:rPr>
              <a:t>In-person and Online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09283"/>
            <a:ext cx="11045536" cy="923330"/>
          </a:xfrm>
          <a:prstGeom prst="rect">
            <a:avLst/>
          </a:prstGeom>
          <a:noFill/>
          <a:effectLst>
            <a:glow rad="139700">
              <a:srgbClr val="7030A0">
                <a:alpha val="40000"/>
              </a:srgbClr>
            </a:glow>
          </a:effectLst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5"/>
                </a:solidFill>
                <a:latin typeface="Arial"/>
                <a:ea typeface="Adobe Kaiti Std R"/>
                <a:cs typeface="Arial"/>
              </a:rPr>
              <a:t>Programming Highlights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664" y="2699621"/>
            <a:ext cx="11450783" cy="5090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>
                <a:solidFill>
                  <a:srgbClr val="080808"/>
                </a:solidFill>
                <a:latin typeface="Arial"/>
                <a:cs typeface="Arial"/>
              </a:rPr>
              <a:t>Writing Accountability Groups (WAGs)</a:t>
            </a:r>
          </a:p>
          <a:p>
            <a:pPr marL="457200" indent="-457200"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>
                <a:solidFill>
                  <a:srgbClr val="080808"/>
                </a:solidFill>
                <a:latin typeface="Arial"/>
                <a:cs typeface="Arial"/>
              </a:rPr>
              <a:t>Multilingual Writing Fellows Program</a:t>
            </a:r>
            <a:endParaRPr lang="en-US" sz="24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>
                <a:solidFill>
                  <a:srgbClr val="080808"/>
                </a:solidFill>
                <a:latin typeface="Arial"/>
                <a:cs typeface="Arial"/>
              </a:rPr>
              <a:t>Global Perspectives Conversation Program partnership with OIS</a:t>
            </a:r>
            <a:endParaRPr lang="en-US" sz="24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>
                <a:solidFill>
                  <a:srgbClr val="080808"/>
                </a:solidFill>
                <a:latin typeface="Arial"/>
                <a:cs typeface="Arial"/>
              </a:rPr>
              <a:t>Linguistic justice and antiracism framework for writing consultation </a:t>
            </a:r>
          </a:p>
          <a:p>
            <a:pPr marL="457200" indent="-457200"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>
                <a:solidFill>
                  <a:srgbClr val="080808"/>
                </a:solidFill>
                <a:latin typeface="Arial"/>
                <a:cs typeface="Arial"/>
              </a:rPr>
              <a:t>Student professional development workshops</a:t>
            </a:r>
          </a:p>
          <a:p>
            <a:pPr marL="457200" indent="-457200"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>
                <a:solidFill>
                  <a:srgbClr val="080808"/>
                </a:solidFill>
                <a:latin typeface="Arial"/>
                <a:cs typeface="Arial"/>
              </a:rPr>
              <a:t>The Faculty Fellows for Equitable Assessment and Teaching (FFEAT) Program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>
                <a:solidFill>
                  <a:srgbClr val="080808"/>
                </a:solidFill>
                <a:latin typeface="Arial"/>
                <a:cs typeface="Arial"/>
              </a:rPr>
              <a:t>Conference attendance and presentations</a:t>
            </a:r>
          </a:p>
          <a:p>
            <a:pPr marL="457200" indent="-457200"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>
                <a:solidFill>
                  <a:srgbClr val="080808"/>
                </a:solidFill>
                <a:latin typeface="Arial"/>
                <a:cs typeface="Arial"/>
              </a:rPr>
              <a:t>Baltimore Metro Writing Centers Association (</a:t>
            </a:r>
            <a:r>
              <a:rPr lang="en-US" sz="2400" dirty="0" err="1">
                <a:solidFill>
                  <a:srgbClr val="080808"/>
                </a:solidFill>
                <a:latin typeface="Arial"/>
                <a:cs typeface="Arial"/>
              </a:rPr>
              <a:t>BMetWCA</a:t>
            </a:r>
            <a:r>
              <a:rPr lang="en-US" sz="2400" dirty="0">
                <a:solidFill>
                  <a:srgbClr val="080808"/>
                </a:solidFill>
                <a:latin typeface="Arial"/>
                <a:cs typeface="Arial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>
                <a:solidFill>
                  <a:srgbClr val="080808"/>
                </a:solidFill>
                <a:latin typeface="Arial"/>
                <a:cs typeface="Calibri"/>
              </a:rPr>
              <a:t>Baltimore Writing Center Project (BWCP)</a:t>
            </a:r>
            <a:r>
              <a:rPr lang="en-US" sz="2800" dirty="0">
                <a:solidFill>
                  <a:srgbClr val="080808"/>
                </a:solidFill>
                <a:latin typeface="Arial"/>
                <a:cs typeface="Calibri"/>
              </a:rPr>
              <a:t> </a:t>
            </a:r>
            <a:endParaRPr lang="en-US" sz="800" dirty="0">
              <a:solidFill>
                <a:srgbClr val="08080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0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Writing Center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6B0103"/>
      </a:accent1>
      <a:accent2>
        <a:srgbClr val="5E8B6A"/>
      </a:accent2>
      <a:accent3>
        <a:srgbClr val="5D4157"/>
      </a:accent3>
      <a:accent4>
        <a:srgbClr val="00A0B0"/>
      </a:accent4>
      <a:accent5>
        <a:srgbClr val="FCB10F"/>
      </a:accent5>
      <a:accent6>
        <a:srgbClr val="F79646"/>
      </a:accent6>
      <a:hlink>
        <a:srgbClr val="0000FF"/>
      </a:hlink>
      <a:folHlink>
        <a:srgbClr val="800080"/>
      </a:folHlink>
    </a:clrScheme>
    <a:fontScheme name="Writing Cent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689448D-6DBA-4F92-9BFF-6219C267C1A1}" vid="{B50C586B-E1DA-4B85-9355-58FB2A9759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1042</TotalTime>
  <Words>291</Words>
  <Application>Microsoft Macintosh PowerPoint</Application>
  <PresentationFormat>Custom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Adobe Kaiti Std R</vt:lpstr>
      <vt:lpstr>Arial</vt:lpstr>
      <vt:lpstr>Calibri</vt:lpstr>
      <vt:lpstr>Wingdings</vt:lpstr>
      <vt:lpstr>Theme1</vt:lpstr>
      <vt:lpstr>The Writing Center</vt:lpstr>
      <vt:lpstr>HOURS</vt:lpstr>
      <vt:lpstr>SERVICES</vt:lpstr>
      <vt:lpstr>PowerPoint Presentation</vt:lpstr>
      <vt:lpstr>PowerPoint Presentation</vt:lpstr>
      <vt:lpstr>Will you edit and proofread? </vt:lpstr>
      <vt:lpstr>PowerPoint Presentation</vt:lpstr>
      <vt:lpstr>PowerPoint Presentation</vt:lpstr>
      <vt:lpstr>PowerPoint Presentation</vt:lpstr>
      <vt:lpstr>PowerPoint Presentation</vt:lpstr>
    </vt:vector>
  </TitlesOfParts>
  <Company>University of Maryland, Baltimore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Writing Center</dc:title>
  <dc:creator>Writing Center User</dc:creator>
  <cp:lastModifiedBy>Mueller, Hannah</cp:lastModifiedBy>
  <cp:revision>335</cp:revision>
  <cp:lastPrinted>2018-11-21T21:18:32Z</cp:lastPrinted>
  <dcterms:created xsi:type="dcterms:W3CDTF">2018-11-06T18:21:52Z</dcterms:created>
  <dcterms:modified xsi:type="dcterms:W3CDTF">2023-08-08T18:18:41Z</dcterms:modified>
</cp:coreProperties>
</file>