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40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6" r:id="rId4"/>
    <p:sldId id="317" r:id="rId5"/>
    <p:sldId id="320" r:id="rId6"/>
    <p:sldId id="318" r:id="rId7"/>
    <p:sldId id="319" r:id="rId8"/>
    <p:sldId id="330" r:id="rId9"/>
    <p:sldId id="331" r:id="rId10"/>
    <p:sldId id="321" r:id="rId11"/>
    <p:sldId id="343" r:id="rId12"/>
    <p:sldId id="323" r:id="rId13"/>
    <p:sldId id="324" r:id="rId14"/>
    <p:sldId id="332" r:id="rId15"/>
    <p:sldId id="337" r:id="rId16"/>
    <p:sldId id="338" r:id="rId17"/>
    <p:sldId id="339" r:id="rId18"/>
    <p:sldId id="340" r:id="rId19"/>
    <p:sldId id="341" r:id="rId20"/>
    <p:sldId id="342" r:id="rId21"/>
    <p:sldId id="344" r:id="rId22"/>
    <p:sldId id="345" r:id="rId23"/>
    <p:sldId id="346" r:id="rId24"/>
    <p:sldId id="34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94737" autoAdjust="0"/>
  </p:normalViewPr>
  <p:slideViewPr>
    <p:cSldViewPr>
      <p:cViewPr varScale="1">
        <p:scale>
          <a:sx n="85" d="100"/>
          <a:sy n="85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76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B1224-59D1-4B92-A566-40F7A9178157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6E9E-547F-49B8-8A84-A61151A6E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1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" name="Notes Placeholder 429496729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485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1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905000"/>
          </a:xfrm>
        </p:spPr>
        <p:txBody>
          <a:bodyPr>
            <a:normAutofit/>
          </a:bodyPr>
          <a:lstStyle>
            <a:lvl1pPr marL="0" indent="0" algn="l">
              <a:buNone/>
              <a:defRPr lang="ru-RU" sz="3200" kern="12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879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87962"/>
          </a:xfrm>
        </p:spPr>
        <p:txBody>
          <a:bodyPr vert="eaVert"/>
          <a:lstStyle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704" y="3151187"/>
            <a:ext cx="78967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09" y="49069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993"/>
            <a:ext cx="8229600" cy="8441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171"/>
            <a:ext cx="8229600" cy="4125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429000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4038600" cy="3429000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1"/>
            <a:ext cx="4038600" cy="3429000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895600"/>
          </a:xfrm>
        </p:spPr>
        <p:txBody>
          <a:bodyPr/>
          <a:lstStyle>
            <a:lvl1pPr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533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895600"/>
          </a:xfrm>
        </p:spPr>
        <p:txBody>
          <a:bodyPr/>
          <a:lstStyle>
            <a:lvl1pPr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30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04799"/>
            <a:ext cx="5111750" cy="5181601"/>
          </a:xfrm>
        </p:spPr>
        <p:txBody>
          <a:bodyPr/>
          <a:lstStyle>
            <a:lvl1pPr>
              <a:defRPr sz="3200"/>
            </a:lvl1pPr>
            <a:lvl2pPr>
              <a:buFont typeface="Arial" pitchFamily="34" charset="0"/>
              <a:buChar char="•"/>
              <a:defRPr sz="2800"/>
            </a:lvl2pPr>
            <a:lvl3pPr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Пятый уровень</a:t>
            </a:r>
          </a:p>
          <a:p>
            <a:pPr lvl="5"/>
            <a:r>
              <a:rPr lang="ru-RU" dirty="0" err="1" smtClean="0"/>
              <a:t>Ываывап</a:t>
            </a:r>
            <a:endParaRPr lang="ru-RU" dirty="0" smtClean="0"/>
          </a:p>
          <a:p>
            <a:pPr lvl="6"/>
            <a:r>
              <a:rPr lang="ru-RU" dirty="0" err="1" smtClean="0"/>
              <a:t>Ыва</a:t>
            </a:r>
            <a:endParaRPr lang="ru-RU" dirty="0" smtClean="0"/>
          </a:p>
          <a:p>
            <a:pPr lvl="7"/>
            <a:r>
              <a:rPr lang="ru-RU" dirty="0" err="1" smtClean="0"/>
              <a:t>Ыва</a:t>
            </a:r>
            <a:endParaRPr lang="ru-RU" dirty="0" smtClean="0"/>
          </a:p>
          <a:p>
            <a:pPr lvl="8"/>
            <a:r>
              <a:rPr lang="ru-RU" dirty="0" err="1" smtClean="0"/>
              <a:t>Ыва</a:t>
            </a:r>
            <a:endParaRPr lang="ru-RU" dirty="0" smtClean="0"/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b="1" kern="1200" cap="all" dirty="0">
          <a:ln w="9000" cmpd="sng">
            <a:noFill/>
            <a:prstDash val="solid"/>
          </a:ln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5000" endA="300" endPos="45500" dir="5400000" sy="-100000" algn="bl" rotWithShape="0"/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 dirty="0" smtClean="0"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dirty="0" smtClean="0">
          <a:ln w="10541" cmpd="sng">
            <a:noFill/>
            <a:prstDash val="solid"/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8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6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6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6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6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6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600" kern="1200" dirty="0" smtClean="0">
          <a:ln w="10541" cmpd="sng">
            <a:noFill/>
            <a:prstDash val="solid"/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5B63-5EE5-4A29-9BD5-B31E18FB718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FCD0-E778-471E-85B9-51278415C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ryland.edu/hrp/institutional-review-board-irb/executive-committee/" TargetMode="External"/><Relationship Id="rId2" Type="http://schemas.openxmlformats.org/officeDocument/2006/relationships/hyperlink" Target="http://www.umaryland.edu/hrp/hrp-office/hrpo-personnel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ryland.edu/hr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ryland.edu/hrp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iprogram.org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9697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Introduction to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Human </a:t>
            </a:r>
            <a:r>
              <a:rPr lang="en-US" b="1" dirty="0"/>
              <a:t>Research Protections Office (HRPO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305800" cy="1905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Tara Catanzariti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IRB Administrator</a:t>
            </a:r>
          </a:p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Human Research Protections Office</a:t>
            </a:r>
          </a:p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 of Academic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Affairs – Research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Compliance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09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via CICERO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Comments</a:t>
            </a:r>
          </a:p>
          <a:p>
            <a:r>
              <a:rPr lang="en-US" dirty="0" smtClean="0"/>
              <a:t>Public Comments</a:t>
            </a:r>
          </a:p>
          <a:p>
            <a:r>
              <a:rPr lang="en-US" dirty="0" smtClean="0"/>
              <a:t>Contact HRPO</a:t>
            </a:r>
          </a:p>
          <a:p>
            <a:r>
              <a:rPr lang="en-US" dirty="0" smtClean="0"/>
              <a:t>Contact Study Team</a:t>
            </a:r>
          </a:p>
          <a:p>
            <a:r>
              <a:rPr lang="en-US" dirty="0" smtClean="0"/>
              <a:t>Determination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CICERO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cicero.umaryland.edu</a:t>
            </a:r>
            <a:r>
              <a:rPr lang="en-US" dirty="0" smtClean="0"/>
              <a:t> 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7" y="2133600"/>
            <a:ext cx="832213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00800" y="35052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CICERO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Accounts may take up to 48 hours to be created.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3"/>
          <a:stretch/>
        </p:blipFill>
        <p:spPr bwMode="auto">
          <a:xfrm>
            <a:off x="1340683" y="2000171"/>
            <a:ext cx="6462634" cy="33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Principal Investigator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Principal Investigator (PI) bears the ultimate responsibility for assuring that the conduct of the study complies with all UMB HRPP policies and procedures for the protection of human participants.</a:t>
            </a:r>
          </a:p>
          <a:p>
            <a:r>
              <a:rPr lang="en-US" dirty="0" smtClean="0"/>
              <a:t>A PI must be a full </a:t>
            </a:r>
            <a:r>
              <a:rPr lang="en-US" dirty="0"/>
              <a:t>time (&gt;51% effort) Professor, Associate Professor or Assistant Professor at UMB. </a:t>
            </a:r>
          </a:p>
          <a:p>
            <a:r>
              <a:rPr lang="en-US" dirty="0" smtClean="0"/>
              <a:t>PI Privileges must be added to a CICERO account.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Students and fellows are not permitted to be PIs.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3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CICERO Inbox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all submissions for which you are the PI or a member of the study team</a:t>
            </a:r>
          </a:p>
          <a:p>
            <a:r>
              <a:rPr lang="en-US" dirty="0" smtClean="0"/>
              <a:t>Roles &amp; Submissions</a:t>
            </a:r>
          </a:p>
          <a:p>
            <a:pPr lvl="1"/>
            <a:r>
              <a:rPr lang="en-US" dirty="0" smtClean="0"/>
              <a:t>HRPO (IRB) – Researcher</a:t>
            </a:r>
          </a:p>
          <a:p>
            <a:pPr lvl="1"/>
            <a:r>
              <a:rPr lang="en-US" dirty="0" smtClean="0"/>
              <a:t>GCRC – Researcher</a:t>
            </a:r>
          </a:p>
          <a:p>
            <a:pPr lvl="1"/>
            <a:r>
              <a:rPr lang="en-US" dirty="0" smtClean="0"/>
              <a:t>IBC (Biosafety) – Researcher</a:t>
            </a:r>
          </a:p>
          <a:p>
            <a:pPr lvl="1"/>
            <a:r>
              <a:rPr lang="en-US" dirty="0" smtClean="0"/>
              <a:t>RSC (Radiation) – Researcher</a:t>
            </a:r>
          </a:p>
        </p:txBody>
      </p:sp>
    </p:spTree>
    <p:extLst>
      <p:ext uri="{BB962C8B-B14F-4D97-AF65-F5344CB8AC3E}">
        <p14:creationId xmlns:p14="http://schemas.microsoft.com/office/powerpoint/2010/main" val="195224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CICERO Inbox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94" y="2000250"/>
            <a:ext cx="7848611" cy="41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096000" cy="40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out the CICERO application completely and accurately</a:t>
            </a:r>
          </a:p>
          <a:p>
            <a:pPr lvl="1"/>
            <a:r>
              <a:rPr lang="en-US" dirty="0" smtClean="0"/>
              <a:t>Smart Form</a:t>
            </a:r>
          </a:p>
          <a:p>
            <a:pPr lvl="1"/>
            <a:r>
              <a:rPr lang="en-US" dirty="0" smtClean="0"/>
              <a:t>Any questions with a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asterisk “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” require a response</a:t>
            </a:r>
          </a:p>
          <a:p>
            <a:pPr lvl="1"/>
            <a:r>
              <a:rPr lang="en-US" dirty="0" smtClean="0"/>
              <a:t>Help Text can be found throughout where the            icon is visible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648200"/>
            <a:ext cx="596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5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 New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the PI can submit a new application</a:t>
            </a:r>
          </a:p>
          <a:p>
            <a:r>
              <a:rPr lang="en-US" dirty="0" smtClean="0"/>
              <a:t>Researchers are responsible to not conduct human research without prior IRB review and approval (or a determination that the research is exempt or not human subjects research)</a:t>
            </a:r>
          </a:p>
          <a:p>
            <a:r>
              <a:rPr lang="en-US" dirty="0" smtClean="0"/>
              <a:t>Department Scientific and Feasibility Review</a:t>
            </a:r>
          </a:p>
          <a:p>
            <a:r>
              <a:rPr lang="en-US" dirty="0" smtClean="0"/>
              <a:t>Specialty Review (Pediatrics, Cancer Center)</a:t>
            </a:r>
          </a:p>
        </p:txBody>
      </p:sp>
    </p:spTree>
    <p:extLst>
      <p:ext uri="{BB962C8B-B14F-4D97-AF65-F5344CB8AC3E}">
        <p14:creationId xmlns:p14="http://schemas.microsoft.com/office/powerpoint/2010/main" val="247821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HRPO/IRB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Pre-review</a:t>
            </a:r>
          </a:p>
          <a:p>
            <a:r>
              <a:rPr lang="en-US" dirty="0" smtClean="0"/>
              <a:t>Research? </a:t>
            </a:r>
          </a:p>
          <a:p>
            <a:r>
              <a:rPr lang="en-US" dirty="0" smtClean="0"/>
              <a:t>Human Subjects Research?</a:t>
            </a:r>
          </a:p>
          <a:p>
            <a:r>
              <a:rPr lang="en-US" dirty="0" smtClean="0"/>
              <a:t>Engaged?</a:t>
            </a:r>
          </a:p>
          <a:p>
            <a:r>
              <a:rPr lang="en-US" dirty="0" smtClean="0"/>
              <a:t>Level of Review</a:t>
            </a:r>
          </a:p>
          <a:p>
            <a:pPr lvl="1"/>
            <a:r>
              <a:rPr lang="en-US" dirty="0" smtClean="0"/>
              <a:t>Exempt</a:t>
            </a:r>
          </a:p>
          <a:p>
            <a:pPr lvl="1"/>
            <a:r>
              <a:rPr lang="en-US" dirty="0" smtClean="0"/>
              <a:t>Expedited Procedure</a:t>
            </a:r>
          </a:p>
          <a:p>
            <a:pPr lvl="1"/>
            <a:r>
              <a:rPr lang="en-US" dirty="0" smtClean="0"/>
              <a:t>Convened IRB</a:t>
            </a:r>
          </a:p>
          <a:p>
            <a:r>
              <a:rPr lang="en-US" dirty="0" smtClean="0"/>
              <a:t>Post Review</a:t>
            </a:r>
          </a:p>
          <a:p>
            <a:pPr lvl="1"/>
            <a:r>
              <a:rPr lang="en-US" dirty="0" smtClean="0"/>
              <a:t>Expedited vs. Convened IRB</a:t>
            </a:r>
          </a:p>
          <a:p>
            <a:pPr lvl="1"/>
            <a:r>
              <a:rPr lang="en-US" dirty="0" smtClean="0"/>
              <a:t>Consent stamping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1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Research Protections Program (HRPP)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Comprehensive system to ensure the protections of the rights and welfare of subjects in human research. </a:t>
            </a:r>
          </a:p>
          <a:p>
            <a:r>
              <a:rPr lang="en-US" dirty="0" smtClean="0"/>
              <a:t>Based on all individuals, along with key individuals and committees, fulfilling their roles and responsibilities described in the HRPP Plan.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HRPO Operations Team</a:t>
            </a:r>
          </a:p>
          <a:p>
            <a:r>
              <a:rPr lang="en-US" dirty="0" smtClean="0"/>
              <a:t>HRPP Directors</a:t>
            </a:r>
          </a:p>
          <a:p>
            <a:r>
              <a:rPr lang="en-US" dirty="0" smtClean="0"/>
              <a:t>IRB Executive Committee</a:t>
            </a:r>
          </a:p>
          <a:p>
            <a:r>
              <a:rPr lang="en-US" dirty="0" smtClean="0"/>
              <a:t>IT Support</a:t>
            </a:r>
          </a:p>
          <a:p>
            <a:r>
              <a:rPr lang="en-US" dirty="0" smtClean="0"/>
              <a:t>Contact information </a:t>
            </a:r>
            <a:r>
              <a:rPr lang="en-US" dirty="0"/>
              <a:t>is available at </a:t>
            </a:r>
            <a:r>
              <a:rPr lang="en-US" dirty="0">
                <a:hlinkClick r:id="rId2"/>
              </a:rPr>
              <a:t>http://www.umaryland.edu/hrp/hrp-office/hrpo-personnel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http://www.umaryland.edu/hrp/institutional-review-board-irb/executive-committee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9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Research Training and Mentoring Program (CRTMP)</a:t>
            </a:r>
          </a:p>
          <a:p>
            <a:pPr lvl="1"/>
            <a:r>
              <a:rPr lang="en-US" dirty="0" smtClean="0"/>
              <a:t>Assists with designing, submitting or revising protocols</a:t>
            </a:r>
          </a:p>
          <a:p>
            <a:pPr lvl="1"/>
            <a:r>
              <a:rPr lang="en-US" dirty="0" smtClean="0"/>
              <a:t>Meets personally with investigators</a:t>
            </a:r>
          </a:p>
          <a:p>
            <a:r>
              <a:rPr lang="en-US" dirty="0" smtClean="0"/>
              <a:t>HRPP Education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9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Human </a:t>
            </a:r>
            <a:r>
              <a:rPr lang="en-US" dirty="0"/>
              <a:t>Research Protections Office</a:t>
            </a:r>
          </a:p>
          <a:p>
            <a:pPr marL="0" indent="0" algn="ctr">
              <a:buNone/>
            </a:pPr>
            <a:r>
              <a:rPr lang="en-US" dirty="0"/>
              <a:t>Office of Academic Affairs, Research Compliance</a:t>
            </a:r>
          </a:p>
          <a:p>
            <a:pPr marL="0" indent="0" algn="ctr">
              <a:buNone/>
            </a:pPr>
            <a:r>
              <a:rPr lang="en-US" dirty="0"/>
              <a:t>620 W. Lexington Street,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410-706-5037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hrpo@umaryland.edu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www.umaryland.edu/hrp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5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Tara Catanzariti</a:t>
            </a:r>
          </a:p>
          <a:p>
            <a:pPr marL="0" indent="0" algn="ctr">
              <a:buNone/>
            </a:pPr>
            <a:r>
              <a:rPr lang="en-US" dirty="0"/>
              <a:t>IRB Administrator</a:t>
            </a:r>
          </a:p>
          <a:p>
            <a:pPr marL="0" indent="0" algn="ctr">
              <a:buNone/>
            </a:pPr>
            <a:r>
              <a:rPr lang="en-US" dirty="0"/>
              <a:t>410-706-4514</a:t>
            </a:r>
          </a:p>
          <a:p>
            <a:pPr marL="0" indent="0" algn="ctr">
              <a:buNone/>
            </a:pPr>
            <a:r>
              <a:rPr lang="en-US" dirty="0"/>
              <a:t>tcatanzariti@umaryland.edu</a:t>
            </a:r>
          </a:p>
        </p:txBody>
      </p:sp>
    </p:spTree>
    <p:extLst>
      <p:ext uri="{BB962C8B-B14F-4D97-AF65-F5344CB8AC3E}">
        <p14:creationId xmlns:p14="http://schemas.microsoft.com/office/powerpoint/2010/main" val="12439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Research Protections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171"/>
            <a:ext cx="8229600" cy="41259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Components include:</a:t>
            </a:r>
          </a:p>
          <a:p>
            <a:pPr lvl="1"/>
            <a:r>
              <a:rPr lang="en-US" dirty="0" smtClean="0"/>
              <a:t>Institutional Official</a:t>
            </a:r>
          </a:p>
          <a:p>
            <a:pPr lvl="1"/>
            <a:r>
              <a:rPr lang="en-US" dirty="0" smtClean="0"/>
              <a:t>Institutional Review Board (IRB)</a:t>
            </a:r>
          </a:p>
          <a:p>
            <a:pPr lvl="1"/>
            <a:r>
              <a:rPr lang="en-US" dirty="0" smtClean="0"/>
              <a:t>Human Research Protections Office (HRPO)</a:t>
            </a:r>
          </a:p>
          <a:p>
            <a:pPr lvl="1"/>
            <a:r>
              <a:rPr lang="en-US" dirty="0" smtClean="0"/>
              <a:t>University Counsel</a:t>
            </a:r>
          </a:p>
          <a:p>
            <a:pPr lvl="1"/>
            <a:r>
              <a:rPr lang="en-US" dirty="0" smtClean="0"/>
              <a:t>Conflict of Interest Officer/Advisory Committee</a:t>
            </a:r>
          </a:p>
          <a:p>
            <a:pPr lvl="1"/>
            <a:r>
              <a:rPr lang="en-US" dirty="0" smtClean="0"/>
              <a:t>Investigational Drug Services </a:t>
            </a:r>
          </a:p>
          <a:p>
            <a:pPr lvl="1"/>
            <a:r>
              <a:rPr lang="en-US" dirty="0" smtClean="0"/>
              <a:t>Institutional Biosafety/Radiation Safety Committees</a:t>
            </a:r>
          </a:p>
          <a:p>
            <a:pPr lvl="1"/>
            <a:r>
              <a:rPr lang="en-US" dirty="0" smtClean="0"/>
              <a:t>Investigators/Research Team</a:t>
            </a:r>
          </a:p>
          <a:p>
            <a:r>
              <a:rPr lang="en-US" dirty="0"/>
              <a:t>HRPP Plan can be found on the Human Research Protections Office website.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Human Research must undergo review by an organizationally designated IRB. </a:t>
            </a:r>
          </a:p>
          <a:p>
            <a:r>
              <a:rPr lang="en-US" dirty="0" smtClean="0"/>
              <a:t>Authority:</a:t>
            </a:r>
          </a:p>
          <a:p>
            <a:pPr lvl="1"/>
            <a:r>
              <a:rPr lang="en-US" dirty="0" smtClean="0"/>
              <a:t>Approve, require modifications to secure approval and disapprove human research</a:t>
            </a:r>
          </a:p>
          <a:p>
            <a:pPr lvl="1"/>
            <a:r>
              <a:rPr lang="en-US" dirty="0" smtClean="0"/>
              <a:t>Suspend or terminate approval of human research</a:t>
            </a:r>
          </a:p>
          <a:p>
            <a:pPr lvl="1"/>
            <a:r>
              <a:rPr lang="en-US" dirty="0" smtClean="0"/>
              <a:t>Observe the consent process and conduct of human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Research Protections Office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799"/>
            <a:ext cx="8229600" cy="3916363"/>
          </a:xfrm>
        </p:spPr>
        <p:txBody>
          <a:bodyPr/>
          <a:lstStyle/>
          <a:p>
            <a:r>
              <a:rPr lang="en-US" dirty="0" smtClean="0"/>
              <a:t>Coordinating office for the HRPP</a:t>
            </a:r>
          </a:p>
          <a:p>
            <a:r>
              <a:rPr lang="en-US" dirty="0" smtClean="0"/>
              <a:t>Provides support for the IRB</a:t>
            </a:r>
          </a:p>
          <a:p>
            <a:pPr lvl="1"/>
            <a:r>
              <a:rPr lang="en-US" dirty="0" smtClean="0"/>
              <a:t>Oversight of &gt;2,000 research protocols</a:t>
            </a:r>
          </a:p>
          <a:p>
            <a:pPr lvl="1"/>
            <a:r>
              <a:rPr lang="en-US" dirty="0" smtClean="0"/>
              <a:t>New, Continuing Review, Modification</a:t>
            </a:r>
          </a:p>
          <a:p>
            <a:pPr lvl="1"/>
            <a:r>
              <a:rPr lang="en-US" dirty="0" smtClean="0"/>
              <a:t>Reportable New Information</a:t>
            </a:r>
          </a:p>
          <a:p>
            <a:pPr lvl="1"/>
            <a:r>
              <a:rPr lang="en-US" dirty="0" smtClean="0"/>
              <a:t>Meeting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44178"/>
          </a:xfrm>
        </p:spPr>
        <p:txBody>
          <a:bodyPr>
            <a:normAutofit/>
          </a:bodyPr>
          <a:lstStyle/>
          <a:p>
            <a:r>
              <a:rPr lang="en-US" dirty="0"/>
              <a:t>Human Research Protections </a:t>
            </a:r>
            <a:r>
              <a:rPr lang="en-US" dirty="0" smtClean="0"/>
              <a:t>Office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692403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867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http://www.umaryland.edu/</a:t>
            </a:r>
            <a:r>
              <a:rPr lang="en-US" dirty="0" smtClean="0">
                <a:hlinkClick r:id="rId3"/>
              </a:rPr>
              <a:t>hrp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28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HRPO </a:t>
            </a:r>
            <a:r>
              <a:rPr lang="en-US" dirty="0"/>
              <a:t>Website: </a:t>
            </a:r>
            <a:r>
              <a:rPr lang="en-US" dirty="0">
                <a:hlinkClick r:id="rId2"/>
              </a:rPr>
              <a:t>www.umaryland.edu/hrp</a:t>
            </a:r>
            <a:endParaRPr lang="en-US" dirty="0"/>
          </a:p>
          <a:p>
            <a:r>
              <a:rPr lang="en-US" dirty="0" smtClean="0"/>
              <a:t>Investigator Manual</a:t>
            </a:r>
          </a:p>
          <a:p>
            <a:r>
              <a:rPr lang="en-US" dirty="0" smtClean="0"/>
              <a:t>HRPP Plan</a:t>
            </a:r>
          </a:p>
          <a:p>
            <a:r>
              <a:rPr lang="en-US" dirty="0" smtClean="0"/>
              <a:t>RNI Bulletin </a:t>
            </a:r>
          </a:p>
          <a:p>
            <a:r>
              <a:rPr lang="en-US" dirty="0" smtClean="0"/>
              <a:t>Instructional Videos</a:t>
            </a:r>
          </a:p>
          <a:p>
            <a:pPr lvl="1"/>
            <a:r>
              <a:rPr lang="en-US" dirty="0" smtClean="0"/>
              <a:t>CICERO Instructional Videos</a:t>
            </a:r>
          </a:p>
          <a:p>
            <a:pPr lvl="1"/>
            <a:r>
              <a:rPr lang="en-US" dirty="0" smtClean="0"/>
              <a:t>IRB Process Videos</a:t>
            </a:r>
          </a:p>
          <a:p>
            <a:pPr lvl="1"/>
            <a:r>
              <a:rPr lang="en-US" dirty="0" smtClean="0"/>
              <a:t>HRP Lecture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6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Required Trainings:</a:t>
            </a:r>
          </a:p>
          <a:p>
            <a:pPr lvl="1"/>
            <a:r>
              <a:rPr lang="en-US" dirty="0" smtClean="0"/>
              <a:t>Collaborative Institutional Training Initiative (CITI) </a:t>
            </a:r>
          </a:p>
          <a:p>
            <a:pPr lvl="2"/>
            <a:r>
              <a:rPr lang="en-US" dirty="0">
                <a:hlinkClick r:id="rId2"/>
              </a:rPr>
              <a:t>www.citiprogram.org</a:t>
            </a:r>
            <a:endParaRPr lang="en-US" dirty="0"/>
          </a:p>
          <a:p>
            <a:pPr lvl="2"/>
            <a:r>
              <a:rPr lang="en-US" dirty="0" smtClean="0"/>
              <a:t>Course </a:t>
            </a:r>
            <a:r>
              <a:rPr lang="en-US" dirty="0"/>
              <a:t>in the Protection of Human </a:t>
            </a:r>
            <a:r>
              <a:rPr lang="en-US" dirty="0" smtClean="0"/>
              <a:t>Subjects </a:t>
            </a:r>
          </a:p>
          <a:p>
            <a:pPr lvl="2"/>
            <a:r>
              <a:rPr lang="en-US" dirty="0" smtClean="0"/>
              <a:t>Good Clinical Practices (NIH)</a:t>
            </a:r>
            <a:endParaRPr lang="en-US" dirty="0" smtClean="0">
              <a:hlinkClick r:id="rId2"/>
            </a:endParaRPr>
          </a:p>
          <a:p>
            <a:pPr lvl="2"/>
            <a:r>
              <a:rPr lang="en-US" dirty="0" smtClean="0"/>
              <a:t>Affiliate with University of Maryland, Baltimore or Baltimore, MD-512 (VA)</a:t>
            </a:r>
          </a:p>
          <a:p>
            <a:pPr lvl="2"/>
            <a:r>
              <a:rPr lang="en-US" i="1" dirty="0" smtClean="0"/>
              <a:t>Note: CICERO account and CITI account are not linked!</a:t>
            </a:r>
          </a:p>
          <a:p>
            <a:pPr lvl="1"/>
            <a:r>
              <a:rPr lang="en-US" dirty="0" smtClean="0"/>
              <a:t>HIPAA 125: Privacy and Security Review</a:t>
            </a:r>
          </a:p>
          <a:p>
            <a:pPr lvl="1"/>
            <a:r>
              <a:rPr lang="en-US" dirty="0" smtClean="0"/>
              <a:t>HIPAA 201: Human Research</a:t>
            </a:r>
          </a:p>
        </p:txBody>
      </p:sp>
    </p:spTree>
    <p:extLst>
      <p:ext uri="{BB962C8B-B14F-4D97-AF65-F5344CB8AC3E}">
        <p14:creationId xmlns:p14="http://schemas.microsoft.com/office/powerpoint/2010/main" val="23673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electronic system</a:t>
            </a:r>
          </a:p>
          <a:p>
            <a:r>
              <a:rPr lang="en-US" dirty="0" smtClean="0"/>
              <a:t>Used to create, submit, route, review, document, track and communicate</a:t>
            </a:r>
          </a:p>
          <a:p>
            <a:r>
              <a:rPr lang="en-US" dirty="0"/>
              <a:t>Cooperative effort – supports multiple committees responsible for supporting research at the institution.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ep Fores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 Theme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ep Fores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681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Deep Forest</vt:lpstr>
      <vt:lpstr>UM Theme12</vt:lpstr>
      <vt:lpstr> Introduction to the  Human Research Protections Office (HRPO) </vt:lpstr>
      <vt:lpstr>Human Research Protections Program (HRPP)</vt:lpstr>
      <vt:lpstr>Human Research Protections Program </vt:lpstr>
      <vt:lpstr>Institutional Review Board</vt:lpstr>
      <vt:lpstr>Human Research Protections Office </vt:lpstr>
      <vt:lpstr>Human Research Protections Office</vt:lpstr>
      <vt:lpstr>Getting Started</vt:lpstr>
      <vt:lpstr>Getting Started</vt:lpstr>
      <vt:lpstr>CICERO</vt:lpstr>
      <vt:lpstr>Communication via CICERO</vt:lpstr>
      <vt:lpstr>Requesting a CICERO account</vt:lpstr>
      <vt:lpstr>Requesting a CICERO account</vt:lpstr>
      <vt:lpstr>The Principal Investigator</vt:lpstr>
      <vt:lpstr>CICERO Inbox</vt:lpstr>
      <vt:lpstr>CICERO Inbox</vt:lpstr>
      <vt:lpstr>Creating a New Application</vt:lpstr>
      <vt:lpstr>Creating a New Application</vt:lpstr>
      <vt:lpstr>Submitting a New Application</vt:lpstr>
      <vt:lpstr>HRPO/IRB Review</vt:lpstr>
      <vt:lpstr>Ask questions!</vt:lpstr>
      <vt:lpstr>Training and Education</vt:lpstr>
      <vt:lpstr>Questions? 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HRPO WEBSITE &amp; CICERO OVERVIEW</dc:title>
  <dc:creator>Stewart, Karen</dc:creator>
  <cp:lastModifiedBy>Brimer, Theresa</cp:lastModifiedBy>
  <cp:revision>71</cp:revision>
  <dcterms:modified xsi:type="dcterms:W3CDTF">2017-08-16T15:06:52Z</dcterms:modified>
</cp:coreProperties>
</file>